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7" r:id="rId4"/>
    <p:sldId id="278" r:id="rId5"/>
    <p:sldId id="268" r:id="rId6"/>
    <p:sldId id="279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6" r:id="rId17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2C310-29F3-4049-A97A-66DA4F856E0C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6E3FB-F0BF-4FF3-82A1-0781D395DF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1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9F115-E33B-4A2F-BF3E-7B13268602E8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C56B9-B404-4892-A167-E3F1BACA0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3D32-1D67-4956-858A-B6D1C6BCBB06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274320"/>
          </a:xfrm>
          <a:prstGeom prst="rect">
            <a:avLst/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pic>
        <p:nvPicPr>
          <p:cNvPr id="8" name="Picture 2" descr="C:\Users\Drew Barber\Documents\Website2\mcdwfis\DMBLOGO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0800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22225" cap="rnd">
            <a:solidFill>
              <a:schemeClr val="tx1"/>
            </a:solidFill>
          </a:ln>
          <a:effectLst>
            <a:outerShdw blurRad="50800" dist="254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8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CD5-8EA0-45DB-B26A-82290FF3FBE1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6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A235-F23C-45AD-8A33-D8B71615510E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  <a:lvl2pPr>
              <a:defRPr>
                <a:latin typeface="Georgia" pitchFamily="18" charset="0"/>
              </a:defRPr>
            </a:lvl2pPr>
            <a:lvl3pPr>
              <a:defRPr>
                <a:latin typeface="Georgia" pitchFamily="18" charset="0"/>
              </a:defRPr>
            </a:lvl3pPr>
            <a:lvl4pPr>
              <a:defRPr>
                <a:latin typeface="Georgia" pitchFamily="18" charset="0"/>
              </a:defRPr>
            </a:lvl4pPr>
            <a:lvl5pPr>
              <a:defRPr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2E30-8784-449B-BC58-FCCEFC8A9157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aseline="0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fld id="{14DB496A-9124-4A1E-AFA8-83101EC77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274320"/>
          </a:xfrm>
          <a:prstGeom prst="rect">
            <a:avLst/>
          </a:prstGeo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rew Barber\Documents\Website2\mcdwfis\DMBLOGO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400800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381000" y="1447800"/>
            <a:ext cx="8382000" cy="0"/>
          </a:xfrm>
          <a:prstGeom prst="line">
            <a:avLst/>
          </a:prstGeom>
          <a:ln w="22225" cap="rnd">
            <a:solidFill>
              <a:schemeClr val="tx1"/>
            </a:solidFill>
          </a:ln>
          <a:effectLst>
            <a:outerShdw blurRad="50800" dist="254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6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9CB2-2938-4352-8059-DC9A448EEB6E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5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2103-700B-4111-818A-145FA22221D9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E726-B655-485E-8DEC-5183F2F7C849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5469-517A-4A66-9680-45D2B9497D51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F8BD-D884-416E-92BE-546B1EBEB777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7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EA4D-A177-4C10-8299-CF7BB7B56AD0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5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09CB-1B80-4371-9EE5-F9D1BBD9A906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3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E89C-23C2-43C4-9DB7-41207182442C}" type="datetime1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Dollar Tree RMIS Gap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51BE-EEA6-48C4-B7AA-4B57CD82E3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7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itchFamily="18" charset="0"/>
              </a:rPr>
              <a:t>Risk Management Benchmarking</a:t>
            </a:r>
            <a:br>
              <a:rPr lang="en-US" dirty="0" smtClean="0">
                <a:latin typeface="Georgia" pitchFamily="18" charset="0"/>
              </a:rPr>
            </a:br>
            <a:r>
              <a:rPr lang="en-US" dirty="0" smtClean="0">
                <a:latin typeface="Georgia" pitchFamily="18" charset="0"/>
              </a:rPr>
              <a:t>Approaches and Options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eorgia" pitchFamily="18" charset="0"/>
              </a:rPr>
              <a:t>Drew Barber, RMIS Consultant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eorgia" pitchFamily="18" charset="0"/>
              </a:rPr>
              <a:t>DMB Risk Solutions, LLC</a:t>
            </a:r>
            <a:endParaRPr lang="en-US" sz="24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Risk Management Benchmarking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51BE-EEA6-48C4-B7AA-4B57CD82E3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Program: Example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20939"/>
            <a:ext cx="6172200" cy="4674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0386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Claim Detail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Advantages</a:t>
            </a:r>
            <a:r>
              <a:rPr lang="en-US" sz="1700" dirty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Provides probably the best way to parse data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Can provide benchmarks for claim outcomes, TPA/ Carrier performance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Can provide details for valuable comparison such as</a:t>
            </a:r>
          </a:p>
          <a:p>
            <a:pPr lvl="3">
              <a:buFont typeface="Courier New" pitchFamily="49" charset="0"/>
              <a:buChar char="o"/>
            </a:pPr>
            <a:r>
              <a:rPr lang="en-US" sz="1200" dirty="0" smtClean="0"/>
              <a:t>Cost per employee</a:t>
            </a:r>
          </a:p>
          <a:p>
            <a:pPr lvl="3">
              <a:buFont typeface="Courier New" pitchFamily="49" charset="0"/>
              <a:buChar char="o"/>
            </a:pPr>
            <a:r>
              <a:rPr lang="en-US" sz="1200" dirty="0" smtClean="0"/>
              <a:t>Losses cost/ type by class code/ occupation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Best for hardcore data analytics and “data mining”.</a:t>
            </a:r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Disadvantages</a:t>
            </a:r>
            <a:endParaRPr lang="en-US" sz="17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Requires exposure basis for best results (payroll, sales, units)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Jurisdictional influence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Getting a data size that is statistically significant is difficult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Requires participants to share a lot of data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 Detail: Example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0263"/>
            <a:ext cx="8458200" cy="6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rew Barber\Documents\Website2\mcdwfis\DMB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511321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7700" y="390742"/>
            <a:ext cx="419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Claim Detail Sample Benchmark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93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733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Surveys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Advantages</a:t>
            </a:r>
            <a:r>
              <a:rPr lang="en-US" sz="1700" dirty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Probably the easiest to execute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Can be made so as to not provide very sensitive information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Tailored for specific industries.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Least time consuming for the participants.</a:t>
            </a:r>
            <a:endParaRPr lang="en-US" sz="1200" dirty="0" smtClean="0"/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Disadvantages</a:t>
            </a:r>
            <a:endParaRPr lang="en-US" sz="17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Information may not be detailed enough to address jurisdictional influence.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Benchmarks might be “general” in nature.</a:t>
            </a:r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Survey: Restaurant Example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71625"/>
            <a:ext cx="5410200" cy="4589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0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1"/>
            <a:ext cx="4267200" cy="603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6300" y="38101"/>
            <a:ext cx="6819900" cy="266700"/>
          </a:xfrm>
        </p:spPr>
        <p:txBody>
          <a:bodyPr>
            <a:normAutofit fontScale="90000"/>
          </a:bodyPr>
          <a:lstStyle/>
          <a:p>
            <a:r>
              <a:rPr lang="en-US" sz="1200" b="1" dirty="0" smtClean="0"/>
              <a:t>Survey: Healthcare Example</a:t>
            </a:r>
            <a:endParaRPr lang="en-US" sz="1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Drew Barber\Documents\Website2\mcdwfis\DMB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416071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8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Internal</a:t>
            </a:r>
            <a:r>
              <a:rPr lang="en-US" sz="2400" dirty="0" smtClean="0"/>
              <a:t> - </a:t>
            </a:r>
            <a:r>
              <a:rPr lang="en-US" sz="2000" dirty="0" smtClean="0"/>
              <a:t>Organization benchmarks performance against internal sister operations/ entities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Advantages: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Similar operations provide more accurate comparison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Easier to aggregate and report on data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Effective means of performance management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Promotes continuous improvement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Disadvantages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Does not tell how the organization overall performance compared to peer companies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Doesn’t really answer “yeah, but how I am really doing?”</a:t>
            </a:r>
          </a:p>
          <a:p>
            <a:pPr lvl="1"/>
            <a:endParaRPr lang="en-US" sz="2000" dirty="0" smtClean="0"/>
          </a:p>
          <a:p>
            <a:r>
              <a:rPr lang="en-US" sz="2400" b="1" dirty="0" smtClean="0"/>
              <a:t>External</a:t>
            </a:r>
            <a:r>
              <a:rPr lang="en-US" sz="2400" dirty="0" smtClean="0"/>
              <a:t> – </a:t>
            </a:r>
            <a:r>
              <a:rPr lang="en-US" sz="2100" dirty="0" smtClean="0"/>
              <a:t>Organization benchmarks performance against external peer organizations/ companies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/>
              <a:t>Advantages: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Answers “how am I really doing?”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Gets management attention.</a:t>
            </a: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Disadvantages</a:t>
            </a:r>
            <a:endParaRPr lang="en-US" sz="20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May be difficult to do (or find benchmarks that are actually useful).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Everyone wants  to externally benchmark, but resistant to sharing internal data.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1" name="Picture 1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951" y="1714500"/>
            <a:ext cx="398047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Activity Based- </a:t>
            </a:r>
            <a:r>
              <a:rPr lang="en-US" sz="2000" dirty="0" smtClean="0"/>
              <a:t>Benchmarking against practices and policies.  (Leading Indicators)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Advantages: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Easier to share.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Provides ideas that can be adopted in other organizations.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Improvements are quickly shown in risk management rankings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Disadvantages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Doesn’t really address outcomes/ results.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May not motivate the organization.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Measurement of activities may be subjective in nature</a:t>
            </a:r>
          </a:p>
          <a:p>
            <a:pPr lvl="2">
              <a:buFont typeface="Courier New" pitchFamily="49" charset="0"/>
              <a:buChar char="o"/>
            </a:pPr>
            <a:endParaRPr lang="en-US" sz="1600" dirty="0" smtClean="0"/>
          </a:p>
          <a:p>
            <a:pPr lvl="2">
              <a:buFont typeface="Courier New" pitchFamily="49" charset="0"/>
              <a:buChar char="o"/>
            </a:pPr>
            <a:endParaRPr lang="en-US" sz="16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5276"/>
            <a:ext cx="8382000" cy="606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89866" y="85726"/>
            <a:ext cx="6819900" cy="26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/>
              <a:t>Activity Based Benchmarking Example (Internal)</a:t>
            </a:r>
            <a:endParaRPr lang="en-US" sz="1200" b="1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Risk Management Benchmarking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Drew Barber\Documents\Website2\mcdwfis\DMBLOGO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416071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60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Results Based- </a:t>
            </a:r>
            <a:r>
              <a:rPr lang="en-US" sz="2100" dirty="0" smtClean="0"/>
              <a:t>Organization benchmarks on results/ outcomes (Trailing Indicators).  </a:t>
            </a:r>
            <a:r>
              <a:rPr lang="en-US" sz="1700" dirty="0" smtClean="0"/>
              <a:t>Can include such items as: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“Open data sources”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Frequency per man hour (OSHA like benchmarking)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Dimensions database/ WCRI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NCCI, etc.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Risk Program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Cost of Risk per unit of exposure (FTE, sales, payroll, units)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Frequency per unit of exposures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Insurance retentions/ deductibles</a:t>
            </a:r>
          </a:p>
          <a:p>
            <a:pPr lvl="2">
              <a:buFont typeface="Courier New" pitchFamily="49" charset="0"/>
              <a:buChar char="o"/>
            </a:pPr>
            <a:r>
              <a:rPr lang="en-US" sz="1300" dirty="0" smtClean="0"/>
              <a:t>Premium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Claim Activity - Detail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Surveys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/>
              <a:t>Advantages: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Answers “how am I really doing?”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Gets management attention.</a:t>
            </a: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Disadvantages</a:t>
            </a:r>
            <a:endParaRPr lang="en-US" sz="17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Maybe difficult to do.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Changes in results are slow to show.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Everyone wants to externally benchmark, but is resistant to sharing their own internal data.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89866" y="85726"/>
            <a:ext cx="6819900" cy="266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/>
              <a:t>Results Based Benchmarking Example (Internal)</a:t>
            </a:r>
            <a:endParaRPr lang="en-US" sz="1200" b="1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Risk Management Benchmarking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6324600"/>
            <a:ext cx="838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Drew Barber\Documents\Website2\mcdwfis\DMBLOG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416071"/>
            <a:ext cx="1181100" cy="22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850756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47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733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Open Data Sources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Examples WCRI, OSHA, NCCI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/>
              <a:t>Advantages: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Usually easier to get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Doesn’t usually requiring providing your data.</a:t>
            </a: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Disadvantages</a:t>
            </a:r>
            <a:endParaRPr lang="en-US" sz="17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May not be specific enough (may not be by class code, size of organization, etc.)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May not be current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Benchmarks may not be useful.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35943"/>
            <a:ext cx="3429000" cy="26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Source: Examples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2" name="Picture 4" descr="http://www.wcrinet.org/benchmarks/benchmarks_12/benchm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1"/>
            <a:ext cx="5177270" cy="247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59980"/>
            <a:ext cx="2057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/>
              <a:t>Average Incurred Benefit per Claim with More Than 7 Days of Lost Time, </a:t>
            </a:r>
            <a:r>
              <a:rPr lang="en-US" sz="1000" b="1" dirty="0" smtClean="0"/>
              <a:t>2010/2011. Source: WCRI</a:t>
            </a:r>
            <a:endParaRPr lang="en-US" sz="1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06" y="1828799"/>
            <a:ext cx="3028964" cy="170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4000" y="3563779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Source: Dimensions database valued 12/31/2003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23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Management Benchmarking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72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Risk Program</a:t>
            </a:r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Advantages</a:t>
            </a:r>
            <a:r>
              <a:rPr lang="en-US" sz="1700" dirty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Results based on financial performance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Benchmarks appetite for risk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Compares how well the program runs and what the prices in the marketplace look like.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Might provide leverage for renewal</a:t>
            </a:r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  <a:p>
            <a:pPr lvl="1">
              <a:buFont typeface="Courier New" pitchFamily="49" charset="0"/>
              <a:buChar char="o"/>
            </a:pPr>
            <a:r>
              <a:rPr lang="en-US" sz="1700" dirty="0" smtClean="0"/>
              <a:t>Disadvantages</a:t>
            </a:r>
            <a:endParaRPr lang="en-US" sz="17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Usually very difficult to get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Information is usually proprietary.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Getting a data size that is statistically significant is difficult</a:t>
            </a:r>
            <a:endParaRPr lang="en-US" sz="1600" dirty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Can be driven by market conditions, “long term” deals, financial structure of the organization, etc.</a:t>
            </a:r>
          </a:p>
          <a:p>
            <a:pPr lvl="2">
              <a:buFont typeface="Courier New" pitchFamily="49" charset="0"/>
              <a:buChar char="o"/>
            </a:pP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Risk Management Benchmarking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496A-9124-4A1E-AFA8-83101EC77EC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</TotalTime>
  <Words>727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Risk Management Benchmarking Approaches and Options</vt:lpstr>
      <vt:lpstr>Risk Management Benchmarking Internal vs External</vt:lpstr>
      <vt:lpstr>Risk Management Benchmarking Types</vt:lpstr>
      <vt:lpstr>PowerPoint Presentation</vt:lpstr>
      <vt:lpstr>Risk Management Benchmarking Types</vt:lpstr>
      <vt:lpstr>PowerPoint Presentation</vt:lpstr>
      <vt:lpstr>Risk Management Benchmarking Types</vt:lpstr>
      <vt:lpstr>Open Source: Examples</vt:lpstr>
      <vt:lpstr>Risk Management Benchmarking Types</vt:lpstr>
      <vt:lpstr>Risk Program: Example</vt:lpstr>
      <vt:lpstr>Risk Management Benchmarking Types</vt:lpstr>
      <vt:lpstr>Claim Detail: Example</vt:lpstr>
      <vt:lpstr>Risk Management Benchmarking Types</vt:lpstr>
      <vt:lpstr>Survey: Restaurant Example</vt:lpstr>
      <vt:lpstr>Survey: Healthcare Example</vt:lpstr>
      <vt:lpstr>Questions?</vt:lpstr>
    </vt:vector>
  </TitlesOfParts>
  <Company>DMB Risk Solutions,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Barber</dc:creator>
  <cp:lastModifiedBy>Drew Barber</cp:lastModifiedBy>
  <cp:revision>37</cp:revision>
  <cp:lastPrinted>2013-03-18T02:32:18Z</cp:lastPrinted>
  <dcterms:created xsi:type="dcterms:W3CDTF">2013-03-16T22:34:26Z</dcterms:created>
  <dcterms:modified xsi:type="dcterms:W3CDTF">2013-10-02T17:21:48Z</dcterms:modified>
</cp:coreProperties>
</file>